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8" r:id="rId12"/>
    <p:sldId id="267" r:id="rId13"/>
    <p:sldId id="266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49" autoAdjust="0"/>
    <p:restoredTop sz="94660"/>
  </p:normalViewPr>
  <p:slideViewPr>
    <p:cSldViewPr snapToGrid="0">
      <p:cViewPr varScale="1">
        <p:scale>
          <a:sx n="92" d="100"/>
          <a:sy n="92" d="100"/>
        </p:scale>
        <p:origin x="123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A1648-21C8-4452-8294-C09A7F3907E3}" type="datetimeFigureOut">
              <a:rPr lang="ru-RU" smtClean="0"/>
              <a:t>11.10.2015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D3CAF-F450-4C98-BBF1-9E7130250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1881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A1648-21C8-4452-8294-C09A7F3907E3}" type="datetimeFigureOut">
              <a:rPr lang="ru-RU" smtClean="0"/>
              <a:t>11.10.2015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D3CAF-F450-4C98-BBF1-9E7130250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05808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A1648-21C8-4452-8294-C09A7F3907E3}" type="datetimeFigureOut">
              <a:rPr lang="ru-RU" smtClean="0"/>
              <a:t>11.10.2015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D3CAF-F450-4C98-BBF1-9E7130250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0884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A1648-21C8-4452-8294-C09A7F3907E3}" type="datetimeFigureOut">
              <a:rPr lang="ru-RU" smtClean="0"/>
              <a:t>11.10.2015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D3CAF-F450-4C98-BBF1-9E7130250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17429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A1648-21C8-4452-8294-C09A7F3907E3}" type="datetimeFigureOut">
              <a:rPr lang="ru-RU" smtClean="0"/>
              <a:t>11.10.2015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D3CAF-F450-4C98-BBF1-9E7130250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2622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A1648-21C8-4452-8294-C09A7F3907E3}" type="datetimeFigureOut">
              <a:rPr lang="ru-RU" smtClean="0"/>
              <a:t>11.10.2015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D3CAF-F450-4C98-BBF1-9E7130250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37401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A1648-21C8-4452-8294-C09A7F3907E3}" type="datetimeFigureOut">
              <a:rPr lang="ru-RU" smtClean="0"/>
              <a:t>11.10.2015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D3CAF-F450-4C98-BBF1-9E7130250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3351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A1648-21C8-4452-8294-C09A7F3907E3}" type="datetimeFigureOut">
              <a:rPr lang="ru-RU" smtClean="0"/>
              <a:t>11.10.2015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D3CAF-F450-4C98-BBF1-9E7130250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9844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A1648-21C8-4452-8294-C09A7F3907E3}" type="datetimeFigureOut">
              <a:rPr lang="ru-RU" smtClean="0"/>
              <a:t>11.10.2015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D3CAF-F450-4C98-BBF1-9E7130250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2779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A1648-21C8-4452-8294-C09A7F3907E3}" type="datetimeFigureOut">
              <a:rPr lang="ru-RU" smtClean="0"/>
              <a:t>11.10.2015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D3CAF-F450-4C98-BBF1-9E7130250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43387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A1648-21C8-4452-8294-C09A7F3907E3}" type="datetimeFigureOut">
              <a:rPr lang="ru-RU" smtClean="0"/>
              <a:t>11.10.2015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D3CAF-F450-4C98-BBF1-9E7130250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4491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DA1648-21C8-4452-8294-C09A7F3907E3}" type="datetimeFigureOut">
              <a:rPr lang="ru-RU" smtClean="0"/>
              <a:t>11.10.2015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AD3CAF-F450-4C98-BBF1-9E7130250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3664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2880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503" y="1080654"/>
            <a:ext cx="8177645" cy="1039091"/>
          </a:xfrm>
        </p:spPr>
        <p:txBody>
          <a:bodyPr>
            <a:noAutofit/>
          </a:bodyPr>
          <a:lstStyle/>
          <a:p>
            <a:r>
              <a:rPr lang="ru-RU" sz="7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Общение без границ</a:t>
            </a:r>
            <a:endParaRPr lang="ru-RU" sz="7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89826" y="85429"/>
            <a:ext cx="21606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Корягин Антон</a:t>
            </a:r>
          </a:p>
          <a:p>
            <a:pPr algn="r"/>
            <a:r>
              <a:rPr lang="ru-RU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4а класс</a:t>
            </a:r>
            <a:endParaRPr lang="ru-RU" sz="2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176054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3098" y="279645"/>
            <a:ext cx="7886700" cy="920166"/>
          </a:xfrm>
        </p:spPr>
        <p:txBody>
          <a:bodyPr/>
          <a:lstStyle/>
          <a:p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Важность общения</a:t>
            </a:r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Подзаголовок 2"/>
          <p:cNvSpPr txBox="1">
            <a:spLocks/>
          </p:cNvSpPr>
          <p:nvPr/>
        </p:nvSpPr>
        <p:spPr>
          <a:xfrm>
            <a:off x="4026477" y="5008418"/>
            <a:ext cx="4488873" cy="12598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000" dirty="0" smtClean="0">
                <a:solidFill>
                  <a:schemeClr val="accent1"/>
                </a:solidFill>
              </a:rPr>
              <a:t>Цена общения сегодня измеряется в стоимости звонка, а должна измерять в цене информации которую мы получаем друг от друга.</a:t>
            </a:r>
            <a:endParaRPr lang="ru-RU" sz="2000" dirty="0">
              <a:solidFill>
                <a:schemeClr val="accent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3098" y="1855387"/>
            <a:ext cx="39693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accent1"/>
                </a:solidFill>
                <a:effectLst/>
              </a:rPr>
              <a:t>Общение, одна из самых важных часть в жизни человека, так как с помощью общения мы получаем новую информацию, можем выполнять какую либо работу, играть, находить друзей.</a:t>
            </a:r>
            <a:endParaRPr lang="ru-RU" sz="2000" dirty="0">
              <a:solidFill>
                <a:schemeClr val="accent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65630" y="3077959"/>
            <a:ext cx="414972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accent1"/>
                </a:solidFill>
                <a:effectLst/>
              </a:rPr>
              <a:t>Мы делимся своими радостями и горем с близкими нам людьми, они нас поддерживают, утешают, могут </a:t>
            </a:r>
            <a:r>
              <a:rPr lang="ru-RU" sz="2000" dirty="0" smtClean="0">
                <a:solidFill>
                  <a:schemeClr val="accent1"/>
                </a:solidFill>
              </a:rPr>
              <a:t>дать хороший </a:t>
            </a:r>
            <a:r>
              <a:rPr lang="ru-RU" sz="2000" dirty="0" smtClean="0">
                <a:solidFill>
                  <a:schemeClr val="accent1"/>
                </a:solidFill>
                <a:effectLst/>
              </a:rPr>
              <a:t>совет. </a:t>
            </a:r>
            <a:endParaRPr lang="ru-RU" sz="2000" dirty="0">
              <a:solidFill>
                <a:schemeClr val="accent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29200" y="1448546"/>
            <a:ext cx="39693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accent1"/>
                </a:solidFill>
                <a:effectLst/>
              </a:rPr>
              <a:t>Способность правильно произносить речь, писать сообщения без ошибок является признаком грамотного общения.</a:t>
            </a:r>
            <a:endParaRPr lang="ru-RU" sz="2000" dirty="0">
              <a:solidFill>
                <a:schemeClr val="accent1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790" y="4415328"/>
            <a:ext cx="3410088" cy="2096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083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455" y="4468091"/>
            <a:ext cx="3186545" cy="238990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50" y="354735"/>
            <a:ext cx="7886700" cy="1325563"/>
          </a:xfrm>
        </p:spPr>
        <p:txBody>
          <a:bodyPr/>
          <a:lstStyle/>
          <a:p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Как мы общаемся сегодня</a:t>
            </a:r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50" y="1974273"/>
            <a:ext cx="860886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Силой своего голоса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Усилителями своего голоса (</a:t>
            </a:r>
            <a:r>
              <a:rPr lang="ru-RU" sz="2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рупор, микрофон)</a:t>
            </a:r>
            <a:endParaRPr lang="ru-RU" sz="28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Почта (классическая, электронная)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Сотовая/мобильная связь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Интернет Мессенджеры </a:t>
            </a:r>
            <a:r>
              <a:rPr lang="ru-RU" sz="2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/>
            </a:r>
            <a:br>
              <a:rPr lang="ru-RU" sz="2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ru-RU" sz="2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(</a:t>
            </a:r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Skype, ICQ, WhatsApp, Viber, </a:t>
            </a:r>
            <a:r>
              <a:rPr lang="en-US" sz="280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Zello</a:t>
            </a:r>
            <a:r>
              <a:rPr lang="en-US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)</a:t>
            </a:r>
            <a:endParaRPr lang="ru-RU" sz="28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Радио связь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Другие способы </a:t>
            </a:r>
            <a:r>
              <a:rPr lang="ru-RU" sz="280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общения</a:t>
            </a:r>
            <a:endParaRPr lang="ru-RU" sz="28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68135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6258" y="143435"/>
            <a:ext cx="7886700" cy="1325563"/>
          </a:xfrm>
        </p:spPr>
        <p:txBody>
          <a:bodyPr>
            <a:normAutofit/>
          </a:bodyPr>
          <a:lstStyle/>
          <a:p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Сравнение способов общения</a:t>
            </a:r>
            <a:b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• Сила </a:t>
            </a:r>
            <a: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своего </a:t>
            </a:r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голоса</a:t>
            </a:r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87131" y="1004685"/>
            <a:ext cx="2616743" cy="359525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52" y="5135465"/>
            <a:ext cx="2340864" cy="157886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2482" y="4599940"/>
            <a:ext cx="2901392" cy="2114389"/>
          </a:xfrm>
          <a:prstGeom prst="rect">
            <a:avLst/>
          </a:prstGeom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4970545"/>
              </p:ext>
            </p:extLst>
          </p:nvPr>
        </p:nvGraphicFramePr>
        <p:xfrm>
          <a:off x="286252" y="1711428"/>
          <a:ext cx="5584612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5898"/>
                <a:gridCol w="2798714"/>
              </a:tblGrid>
              <a:tr h="21397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Плюсы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Минусы</a:t>
                      </a:r>
                      <a:endParaRPr lang="ru-RU" dirty="0"/>
                    </a:p>
                  </a:txBody>
                  <a:tcPr/>
                </a:tc>
              </a:tr>
              <a:tr h="534939">
                <a:tc>
                  <a:txBody>
                    <a:bodyPr/>
                    <a:lstStyle/>
                    <a:p>
                      <a:r>
                        <a:rPr lang="ru-RU" dirty="0" smtClean="0"/>
                        <a:t>Возможность говорить</a:t>
                      </a:r>
                      <a:r>
                        <a:rPr lang="ru-RU" baseline="0" dirty="0" smtClean="0"/>
                        <a:t> и слышать одновременно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Малый радиус слышимости</a:t>
                      </a:r>
                      <a:endParaRPr lang="ru-RU" dirty="0"/>
                    </a:p>
                  </a:txBody>
                  <a:tcPr/>
                </a:tc>
              </a:tr>
              <a:tr h="534939">
                <a:tc>
                  <a:txBody>
                    <a:bodyPr/>
                    <a:lstStyle/>
                    <a:p>
                      <a:r>
                        <a:rPr lang="ru-RU" dirty="0" smtClean="0"/>
                        <a:t>Возможность передавать эмоции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Открытость</a:t>
                      </a:r>
                      <a:r>
                        <a:rPr lang="ru-RU" baseline="0" dirty="0" smtClean="0"/>
                        <a:t> информации для чужих ушей</a:t>
                      </a:r>
                      <a:endParaRPr lang="ru-RU" dirty="0"/>
                    </a:p>
                  </a:txBody>
                  <a:tcPr/>
                </a:tc>
              </a:tr>
              <a:tr h="534939">
                <a:tc>
                  <a:txBody>
                    <a:bodyPr/>
                    <a:lstStyle/>
                    <a:p>
                      <a:r>
                        <a:rPr lang="ru-RU" dirty="0" smtClean="0"/>
                        <a:t>Возможность</a:t>
                      </a:r>
                      <a:r>
                        <a:rPr lang="ru-RU" baseline="0" dirty="0" smtClean="0"/>
                        <a:t> общения в группе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Язык на котором</a:t>
                      </a:r>
                      <a:r>
                        <a:rPr lang="ru-RU" baseline="0" dirty="0" smtClean="0"/>
                        <a:t> ты говоришь не поймут иностранцы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68692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4691" y="190196"/>
            <a:ext cx="8551718" cy="1325563"/>
          </a:xfrm>
        </p:spPr>
        <p:txBody>
          <a:bodyPr>
            <a:normAutofit fontScale="90000"/>
          </a:bodyPr>
          <a:lstStyle/>
          <a:p>
            <a:r>
              <a:rPr lang="ru-RU" sz="49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Сравнение</a:t>
            </a:r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способов </a:t>
            </a:r>
            <a: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общения</a:t>
            </a:r>
            <a:b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• Усилителями </a:t>
            </a:r>
            <a: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своего голоса (рупор</a:t>
            </a:r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)</a:t>
            </a:r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410" y="4330773"/>
            <a:ext cx="2899179" cy="242108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410" y="1711428"/>
            <a:ext cx="2808530" cy="214895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" y="5171787"/>
            <a:ext cx="2809008" cy="1580068"/>
          </a:xfrm>
          <a:prstGeom prst="rect">
            <a:avLst/>
          </a:prstGeom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9885424"/>
              </p:ext>
            </p:extLst>
          </p:nvPr>
        </p:nvGraphicFramePr>
        <p:xfrm>
          <a:off x="286252" y="1711428"/>
          <a:ext cx="5584612" cy="347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5898"/>
                <a:gridCol w="2798714"/>
              </a:tblGrid>
              <a:tr h="21397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Плюсы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Минусы</a:t>
                      </a:r>
                      <a:endParaRPr lang="ru-RU" dirty="0"/>
                    </a:p>
                  </a:txBody>
                  <a:tcPr/>
                </a:tc>
              </a:tr>
              <a:tr h="534939">
                <a:tc>
                  <a:txBody>
                    <a:bodyPr/>
                    <a:lstStyle/>
                    <a:p>
                      <a:r>
                        <a:rPr lang="ru-RU" dirty="0" smtClean="0"/>
                        <a:t>Большой радиус</a:t>
                      </a:r>
                      <a:r>
                        <a:rPr lang="ru-RU" baseline="0" dirty="0" smtClean="0"/>
                        <a:t> действия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Нет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dirty="0" smtClean="0"/>
                        <a:t>возможности говорить</a:t>
                      </a:r>
                      <a:r>
                        <a:rPr lang="ru-RU" baseline="0" dirty="0" smtClean="0"/>
                        <a:t> и слышать одновременно</a:t>
                      </a:r>
                      <a:endParaRPr lang="ru-RU" dirty="0"/>
                    </a:p>
                  </a:txBody>
                  <a:tcPr/>
                </a:tc>
              </a:tr>
              <a:tr h="534939">
                <a:tc>
                  <a:txBody>
                    <a:bodyPr/>
                    <a:lstStyle/>
                    <a:p>
                      <a:r>
                        <a:rPr lang="ru-RU" dirty="0" smtClean="0"/>
                        <a:t>Возможность передавать эмоции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Открытость</a:t>
                      </a:r>
                      <a:r>
                        <a:rPr lang="ru-RU" baseline="0" dirty="0" smtClean="0"/>
                        <a:t> информации для чужих ушей</a:t>
                      </a:r>
                      <a:endParaRPr lang="ru-RU" dirty="0"/>
                    </a:p>
                  </a:txBody>
                  <a:tcPr/>
                </a:tc>
              </a:tr>
              <a:tr h="534939">
                <a:tc>
                  <a:txBody>
                    <a:bodyPr/>
                    <a:lstStyle/>
                    <a:p>
                      <a:r>
                        <a:rPr lang="ru-RU" dirty="0" smtClean="0"/>
                        <a:t>Возможность</a:t>
                      </a:r>
                      <a:r>
                        <a:rPr lang="ru-RU" baseline="0" dirty="0" smtClean="0"/>
                        <a:t> общения в группе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Язык на котором</a:t>
                      </a:r>
                      <a:r>
                        <a:rPr lang="ru-RU" baseline="0" dirty="0" smtClean="0"/>
                        <a:t> ты говоришь не поймут иностранцы</a:t>
                      </a:r>
                      <a:endParaRPr lang="ru-RU" dirty="0"/>
                    </a:p>
                  </a:txBody>
                  <a:tcPr/>
                </a:tc>
              </a:tr>
              <a:tr h="53493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Необходимо оборудование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2194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2232" y="242324"/>
            <a:ext cx="7886700" cy="1325563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Сравнение способов общения</a:t>
            </a:r>
            <a:b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• Почта </a:t>
            </a:r>
            <a: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(классическая, электронная)</a:t>
            </a:r>
            <a:b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1487" y="1567887"/>
            <a:ext cx="2675659" cy="185926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1487" y="3562179"/>
            <a:ext cx="2311451" cy="231145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06" y="5180459"/>
            <a:ext cx="1176840" cy="828201"/>
          </a:xfrm>
          <a:prstGeom prst="rect">
            <a:avLst/>
          </a:prstGeom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6433461"/>
              </p:ext>
            </p:extLst>
          </p:nvPr>
        </p:nvGraphicFramePr>
        <p:xfrm>
          <a:off x="377497" y="1567887"/>
          <a:ext cx="5584612" cy="1920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5898"/>
                <a:gridCol w="2798714"/>
              </a:tblGrid>
              <a:tr h="21397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Плюсы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Минусы</a:t>
                      </a:r>
                      <a:endParaRPr lang="ru-RU" dirty="0"/>
                    </a:p>
                  </a:txBody>
                  <a:tcPr/>
                </a:tc>
              </a:tr>
              <a:tr h="534939">
                <a:tc>
                  <a:txBody>
                    <a:bodyPr/>
                    <a:lstStyle/>
                    <a:p>
                      <a:r>
                        <a:rPr lang="ru-RU" dirty="0" smtClean="0"/>
                        <a:t>Можно общаться</a:t>
                      </a:r>
                      <a:r>
                        <a:rPr lang="ru-RU" baseline="0" dirty="0" smtClean="0"/>
                        <a:t> на любом расстоянии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Платное</a:t>
                      </a:r>
                      <a:r>
                        <a:rPr lang="ru-RU" baseline="0" dirty="0" smtClean="0"/>
                        <a:t> общение </a:t>
                      </a:r>
                    </a:p>
                  </a:txBody>
                  <a:tcPr/>
                </a:tc>
              </a:tr>
              <a:tr h="534939">
                <a:tc>
                  <a:txBody>
                    <a:bodyPr/>
                    <a:lstStyle/>
                    <a:p>
                      <a:r>
                        <a:rPr lang="ru-RU" dirty="0" smtClean="0"/>
                        <a:t>Возможность передавать эмоции в виде текста</a:t>
                      </a:r>
                    </a:p>
                    <a:p>
                      <a:r>
                        <a:rPr lang="ru-RU" dirty="0" smtClean="0"/>
                        <a:t>:-) или :-(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Большое время между</a:t>
                      </a:r>
                      <a:r>
                        <a:rPr lang="ru-RU" baseline="0" dirty="0" smtClean="0"/>
                        <a:t> сообщениями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4353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4835" y="230219"/>
            <a:ext cx="7886700" cy="1325563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Сравнение способов общения</a:t>
            </a:r>
            <a:b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• Сотовая/мобильная </a:t>
            </a:r>
            <a: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связь</a:t>
            </a:r>
            <a:b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61" t="1461" r="3814" b="15031"/>
          <a:stretch/>
        </p:blipFill>
        <p:spPr>
          <a:xfrm>
            <a:off x="263848" y="3259543"/>
            <a:ext cx="3619238" cy="2350422"/>
          </a:xfrm>
          <a:prstGeom prst="rect">
            <a:avLst/>
          </a:prstGeom>
        </p:spPr>
      </p:pic>
      <p:pic>
        <p:nvPicPr>
          <p:cNvPr id="2050" name="Picture 2" descr="http://www.funlib.ru/cimg/2014/101717/242424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803" y="1815381"/>
            <a:ext cx="1895301" cy="1184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1797114"/>
              </p:ext>
            </p:extLst>
          </p:nvPr>
        </p:nvGraphicFramePr>
        <p:xfrm>
          <a:off x="3883086" y="1769246"/>
          <a:ext cx="5107130" cy="438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4391"/>
                <a:gridCol w="2302739"/>
              </a:tblGrid>
              <a:tr h="324002">
                <a:tc>
                  <a:txBody>
                    <a:bodyPr/>
                    <a:lstStyle/>
                    <a:p>
                      <a:r>
                        <a:rPr lang="ru-RU" dirty="0" smtClean="0"/>
                        <a:t>Плюсы</a:t>
                      </a:r>
                      <a:r>
                        <a:rPr lang="ru-RU" baseline="0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Минусы</a:t>
                      </a:r>
                    </a:p>
                  </a:txBody>
                  <a:tcPr/>
                </a:tc>
              </a:tr>
              <a:tr h="324002">
                <a:tc>
                  <a:txBody>
                    <a:bodyPr/>
                    <a:lstStyle/>
                    <a:p>
                      <a:r>
                        <a:rPr lang="ru-RU" dirty="0" smtClean="0"/>
                        <a:t>Много тарифов</a:t>
                      </a:r>
                      <a:r>
                        <a:rPr lang="ru-RU" baseline="0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Платно </a:t>
                      </a:r>
                      <a:endParaRPr lang="ru-RU" dirty="0"/>
                    </a:p>
                  </a:txBody>
                  <a:tcPr/>
                </a:tc>
              </a:tr>
              <a:tr h="567003">
                <a:tc>
                  <a:txBody>
                    <a:bodyPr/>
                    <a:lstStyle/>
                    <a:p>
                      <a:r>
                        <a:rPr lang="ru-RU" dirty="0" smtClean="0"/>
                        <a:t>Много операторов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Передача </a:t>
                      </a:r>
                      <a:r>
                        <a:rPr lang="ru-RU" dirty="0" smtClean="0"/>
                        <a:t>информации с задержкой</a:t>
                      </a:r>
                      <a:endParaRPr lang="ru-RU" dirty="0"/>
                    </a:p>
                  </a:txBody>
                  <a:tcPr/>
                </a:tc>
              </a:tr>
              <a:tr h="810004">
                <a:tc>
                  <a:txBody>
                    <a:bodyPr/>
                    <a:lstStyle/>
                    <a:p>
                      <a:r>
                        <a:rPr lang="ru-RU" dirty="0" smtClean="0"/>
                        <a:t>Вас не </a:t>
                      </a:r>
                      <a:r>
                        <a:rPr lang="ru-RU" dirty="0" smtClean="0"/>
                        <a:t>услышат другие люди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Если</a:t>
                      </a:r>
                      <a:r>
                        <a:rPr lang="ru-RU" baseline="0" dirty="0" smtClean="0"/>
                        <a:t> человек в другой стране будет дороже общение</a:t>
                      </a:r>
                      <a:endParaRPr lang="ru-RU" dirty="0"/>
                    </a:p>
                  </a:txBody>
                  <a:tcPr/>
                </a:tc>
              </a:tr>
              <a:tr h="633888">
                <a:tc>
                  <a:txBody>
                    <a:bodyPr/>
                    <a:lstStyle/>
                    <a:p>
                      <a:r>
                        <a:rPr lang="ru-RU" dirty="0" smtClean="0"/>
                        <a:t>Много устройств с которых</a:t>
                      </a:r>
                      <a:r>
                        <a:rPr lang="ru-RU" baseline="0" dirty="0" smtClean="0"/>
                        <a:t> можно общаться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Необходимо</a:t>
                      </a:r>
                      <a:r>
                        <a:rPr lang="ru-RU" baseline="0" dirty="0" smtClean="0"/>
                        <a:t> оборудование (телефон, смартфон, планшет)</a:t>
                      </a:r>
                      <a:endParaRPr lang="ru-RU" dirty="0"/>
                    </a:p>
                  </a:txBody>
                  <a:tcPr/>
                </a:tc>
              </a:tr>
              <a:tr h="518837">
                <a:tc>
                  <a:txBody>
                    <a:bodyPr/>
                    <a:lstStyle/>
                    <a:p>
                      <a:r>
                        <a:rPr lang="ru-RU" dirty="0" smtClean="0"/>
                        <a:t>Можно передавать эмоции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004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830" y="825645"/>
            <a:ext cx="7923068" cy="861001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Сравнение способов общения</a:t>
            </a:r>
            <a:b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• </a:t>
            </a:r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Интернет </a:t>
            </a:r>
            <a: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Мессенджеры </a:t>
            </a:r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  (</a:t>
            </a:r>
            <a:r>
              <a:rPr lang="en-US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Skype, ICQ, WhatsApp, Viber, </a:t>
            </a:r>
            <a:r>
              <a:rPr lang="en-US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Zello</a:t>
            </a:r>
            <a:r>
              <a:rPr lang="en-US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)</a:t>
            </a:r>
            <a: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664" y="1824181"/>
            <a:ext cx="6096000" cy="2108200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3389628"/>
              </p:ext>
            </p:extLst>
          </p:nvPr>
        </p:nvGraphicFramePr>
        <p:xfrm>
          <a:off x="394855" y="3932381"/>
          <a:ext cx="8188036" cy="239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94018"/>
                <a:gridCol w="4094018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Плюсы</a:t>
                      </a:r>
                      <a:r>
                        <a:rPr lang="ru-RU" baseline="0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Минусы 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Бесплатно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Не каждому человеку можно отправить </a:t>
                      </a:r>
                      <a:r>
                        <a:rPr lang="ru-RU" dirty="0" smtClean="0"/>
                        <a:t>письмо/сообщение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Можно общаться на любом расстоянии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Нельзя передавать </a:t>
                      </a:r>
                      <a:r>
                        <a:rPr lang="ru-RU" dirty="0" smtClean="0"/>
                        <a:t>эмоции, только</a:t>
                      </a:r>
                      <a:r>
                        <a:rPr lang="ru-RU" baseline="0" dirty="0" smtClean="0"/>
                        <a:t> СМАЙЛИКИ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Можно писать большой текст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Нужен Интернет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Возможно</a:t>
                      </a:r>
                      <a:r>
                        <a:rPr lang="ru-RU" baseline="0" dirty="0" smtClean="0"/>
                        <a:t> г</a:t>
                      </a:r>
                      <a:r>
                        <a:rPr lang="ru-RU" dirty="0" smtClean="0"/>
                        <a:t>рупповое общение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Нужно программное обеспечение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6324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6055" y="1922344"/>
            <a:ext cx="3009295" cy="211667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3435" y="590287"/>
            <a:ext cx="2982659" cy="219225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064" y="217962"/>
            <a:ext cx="7886700" cy="1325563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Сравнение способов общения</a:t>
            </a:r>
            <a:b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• Радио </a:t>
            </a:r>
            <a: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связь</a:t>
            </a:r>
            <a:b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881" y="4931944"/>
            <a:ext cx="1500655" cy="150065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46" y="4443032"/>
            <a:ext cx="1333912" cy="221429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161" y="1185057"/>
            <a:ext cx="3228359" cy="261497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3990823"/>
              </p:ext>
            </p:extLst>
          </p:nvPr>
        </p:nvGraphicFramePr>
        <p:xfrm>
          <a:off x="3657600" y="4196729"/>
          <a:ext cx="5229386" cy="2473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49682"/>
                <a:gridCol w="2579704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Плюсы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Минусы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Бесплатно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Нельзя и говорить и слушать одновременно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Большой круг</a:t>
                      </a:r>
                      <a:r>
                        <a:rPr lang="ru-RU" baseline="0" dirty="0" smtClean="0"/>
                        <a:t> возможного общения (все зависит от антенны и мощности рации)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Нужно оборудование</a:t>
                      </a:r>
                      <a:r>
                        <a:rPr lang="ru-RU" baseline="0" dirty="0" smtClean="0"/>
                        <a:t> (рации)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7655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187" y="185957"/>
            <a:ext cx="7886700" cy="1325563"/>
          </a:xfrm>
        </p:spPr>
        <p:txBody>
          <a:bodyPr>
            <a:normAutofit/>
          </a:bodyPr>
          <a:lstStyle/>
          <a:p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Сравнение способов общения</a:t>
            </a:r>
            <a:b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• Другие </a:t>
            </a:r>
            <a: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способы </a:t>
            </a:r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связи</a:t>
            </a:r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606" y="1594139"/>
            <a:ext cx="4871052" cy="2406362"/>
          </a:xfrm>
          <a:prstGeom prst="rect">
            <a:avLst/>
          </a:prstGeom>
        </p:spPr>
      </p:pic>
      <p:pic>
        <p:nvPicPr>
          <p:cNvPr id="5122" name="Picture 2" descr="Азбука Морз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782" y="2352026"/>
            <a:ext cx="2706831" cy="3296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80" r="4199"/>
          <a:stretch/>
        </p:blipFill>
        <p:spPr>
          <a:xfrm>
            <a:off x="412606" y="4165738"/>
            <a:ext cx="4871052" cy="2494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049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Практика</a:t>
            </a:r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8145" y="1410129"/>
            <a:ext cx="544572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rPr>
              <a:t>Общение по проводу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rPr>
              <a:t>Общение по рации</a:t>
            </a:r>
            <a:endParaRPr lang="ru-RU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920" y="3415388"/>
            <a:ext cx="4096962" cy="274259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32" r="29374"/>
          <a:stretch/>
        </p:blipFill>
        <p:spPr>
          <a:xfrm>
            <a:off x="7091791" y="3030318"/>
            <a:ext cx="2052209" cy="3127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664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Р</a:t>
            </a:r>
            <a: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адиосвязь </a:t>
            </a:r>
            <a: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 годы великой отечественной </a:t>
            </a:r>
            <a: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войны</a:t>
            </a:r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77" r="11787"/>
          <a:stretch/>
        </p:blipFill>
        <p:spPr>
          <a:xfrm flipH="1">
            <a:off x="1527461" y="4005409"/>
            <a:ext cx="2713433" cy="214204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116" y="1829882"/>
            <a:ext cx="3423080" cy="25135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107" y="1872602"/>
            <a:ext cx="2614714" cy="195089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8501" y="3823496"/>
            <a:ext cx="3783081" cy="2882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656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566422"/>
            <a:ext cx="7886700" cy="1325563"/>
          </a:xfrm>
        </p:spPr>
        <p:txBody>
          <a:bodyPr>
            <a:normAutofit/>
          </a:bodyPr>
          <a:lstStyle/>
          <a:p>
            <a: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Я выбираю....</a:t>
            </a:r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80654" y="2483599"/>
            <a:ext cx="664316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rPr>
              <a:t>Свободное общение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rPr>
              <a:t>Независимое общение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rPr>
              <a:t>Общение про правилам «хорошего тона»</a:t>
            </a:r>
            <a:endParaRPr lang="ru-RU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28650" y="363378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Я участвовал....</a:t>
            </a:r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711" y="4792551"/>
            <a:ext cx="2395104" cy="176381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0" r="9589"/>
          <a:stretch/>
        </p:blipFill>
        <p:spPr>
          <a:xfrm>
            <a:off x="3491346" y="4824394"/>
            <a:ext cx="2550968" cy="174223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825" y="4312353"/>
            <a:ext cx="2244013" cy="2244013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628650" y="17923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Мне интересно</a:t>
            </a:r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80654" y="961502"/>
            <a:ext cx="5532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rPr>
              <a:t>Не тратить деньги на связь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rPr>
              <a:t>Общаться с интересными людьми</a:t>
            </a:r>
            <a:endParaRPr lang="ru-RU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45796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00" b="9400"/>
          <a:stretch/>
        </p:blipFill>
        <p:spPr>
          <a:xfrm>
            <a:off x="301337" y="1719236"/>
            <a:ext cx="8541328" cy="386068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37" y="471076"/>
            <a:ext cx="8541328" cy="1095043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410441" y="5808518"/>
            <a:ext cx="7886700" cy="8862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Антон Корягин = «ЛЕМУР»</a:t>
            </a:r>
            <a:endParaRPr 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161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276</TotalTime>
  <Words>377</Words>
  <Application>Microsoft Office PowerPoint</Application>
  <PresentationFormat>Экран (4:3)</PresentationFormat>
  <Paragraphs>87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Тема Office</vt:lpstr>
      <vt:lpstr>Общение без границ</vt:lpstr>
      <vt:lpstr>Важность общения</vt:lpstr>
      <vt:lpstr>Как мы общаемся сегодня</vt:lpstr>
      <vt:lpstr>Сравнение способов общения • Сила своего голоса</vt:lpstr>
      <vt:lpstr>Сравнение способов общения • Усилителями своего голоса (рупор)</vt:lpstr>
      <vt:lpstr>Сравнение способов общения • Почта (классическая, электронная) </vt:lpstr>
      <vt:lpstr>Сравнение способов общения • Сотовая/мобильная связь </vt:lpstr>
      <vt:lpstr>Сравнение способов общения • Интернет Мессенджеры     (Skype, ICQ, WhatsApp, Viber, Zello) </vt:lpstr>
      <vt:lpstr>Сравнение способов общения • Радио связь </vt:lpstr>
      <vt:lpstr>Сравнение способов общения • Другие способы связи</vt:lpstr>
      <vt:lpstr>Практика</vt:lpstr>
      <vt:lpstr>Радиосвязь в годы великой отечественной войны</vt:lpstr>
      <vt:lpstr>Я выбираю....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Общение без границ</dc:title>
  <dc:creator>Юрий Корягин</dc:creator>
  <cp:lastModifiedBy>Антон Корягин</cp:lastModifiedBy>
  <cp:revision>33</cp:revision>
  <dcterms:created xsi:type="dcterms:W3CDTF">2015-08-21T10:42:31Z</dcterms:created>
  <dcterms:modified xsi:type="dcterms:W3CDTF">2015-10-11T16:49:30Z</dcterms:modified>
</cp:coreProperties>
</file>